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7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1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12FD8-C51D-874F-8957-5375DACDE4F5}" type="datetimeFigureOut">
              <a:rPr lang="en-US" smtClean="0"/>
              <a:t>9/12/16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956F22-4894-8E4B-987A-F1C2773E9BE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12FD8-C51D-874F-8957-5375DACDE4F5}" type="datetimeFigureOut">
              <a:rPr lang="en-US" smtClean="0"/>
              <a:t>9/12/16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6F22-4894-8E4B-987A-F1C2773E9B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12FD8-C51D-874F-8957-5375DACDE4F5}" type="datetimeFigureOut">
              <a:rPr lang="en-US" smtClean="0"/>
              <a:t>9/12/16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6F22-4894-8E4B-987A-F1C2773E9B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12FD8-C51D-874F-8957-5375DACDE4F5}" type="datetimeFigureOut">
              <a:rPr lang="en-US" smtClean="0"/>
              <a:t>9/12/16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6F22-4894-8E4B-987A-F1C2773E9B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12FD8-C51D-874F-8957-5375DACDE4F5}" type="datetimeFigureOut">
              <a:rPr lang="en-US" smtClean="0"/>
              <a:t>9/12/16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6F22-4894-8E4B-987A-F1C2773E9BE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12FD8-C51D-874F-8957-5375DACDE4F5}" type="datetimeFigureOut">
              <a:rPr lang="en-US" smtClean="0"/>
              <a:t>9/12/16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6F22-4894-8E4B-987A-F1C2773E9BE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12FD8-C51D-874F-8957-5375DACDE4F5}" type="datetimeFigureOut">
              <a:rPr lang="en-US" smtClean="0"/>
              <a:t>9/12/16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6F22-4894-8E4B-987A-F1C2773E9BE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12FD8-C51D-874F-8957-5375DACDE4F5}" type="datetimeFigureOut">
              <a:rPr lang="en-US" smtClean="0"/>
              <a:t>9/12/16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6F22-4894-8E4B-987A-F1C2773E9B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12FD8-C51D-874F-8957-5375DACDE4F5}" type="datetimeFigureOut">
              <a:rPr lang="en-US" smtClean="0"/>
              <a:t>9/12/16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6F22-4894-8E4B-987A-F1C2773E9B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12FD8-C51D-874F-8957-5375DACDE4F5}" type="datetimeFigureOut">
              <a:rPr lang="en-US" smtClean="0"/>
              <a:t>9/12/16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6F22-4894-8E4B-987A-F1C2773E9B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12FD8-C51D-874F-8957-5375DACDE4F5}" type="datetimeFigureOut">
              <a:rPr lang="en-US" smtClean="0"/>
              <a:t>9/12/16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6F22-4894-8E4B-987A-F1C2773E9B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5912FD8-C51D-874F-8957-5375DACDE4F5}" type="datetimeFigureOut">
              <a:rPr lang="en-US" smtClean="0"/>
              <a:t>9/12/16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D956F22-4894-8E4B-987A-F1C2773E9BE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628900" y="1543050"/>
            <a:ext cx="0" cy="3429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2628900" y="4972050"/>
            <a:ext cx="434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endCxn id="8" idx="3"/>
          </p:cNvCxnSpPr>
          <p:nvPr/>
        </p:nvCxnSpPr>
        <p:spPr>
          <a:xfrm flipV="1">
            <a:off x="2628900" y="2057400"/>
            <a:ext cx="3771900" cy="20459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endCxn id="9" idx="3"/>
          </p:cNvCxnSpPr>
          <p:nvPr/>
        </p:nvCxnSpPr>
        <p:spPr>
          <a:xfrm flipV="1">
            <a:off x="2634376" y="2514600"/>
            <a:ext cx="4339085" cy="23109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Box 6"/>
          <p:cNvSpPr txBox="1"/>
          <p:nvPr/>
        </p:nvSpPr>
        <p:spPr>
          <a:xfrm>
            <a:off x="6057900" y="1885950"/>
            <a:ext cx="342900" cy="3429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effectLst/>
                <a:latin typeface="Cambria Math"/>
                <a:ea typeface="ＭＳ 明朝"/>
              </a:rPr>
              <a:t>S1</a:t>
            </a:r>
          </a:p>
        </p:txBody>
      </p:sp>
      <p:sp>
        <p:nvSpPr>
          <p:cNvPr id="9" name="Text Box 8"/>
          <p:cNvSpPr txBox="1"/>
          <p:nvPr/>
        </p:nvSpPr>
        <p:spPr>
          <a:xfrm>
            <a:off x="6516261" y="2343150"/>
            <a:ext cx="457200" cy="3429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effectLst/>
                <a:latin typeface="Cambria Math"/>
                <a:ea typeface="ＭＳ 明朝"/>
              </a:rPr>
              <a:t>S2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Times New Roman"/>
                <a:ea typeface="ＭＳ 明朝"/>
              </a:rPr>
              <a:t> 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2628900" y="1543050"/>
            <a:ext cx="4000500" cy="3429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770019" y="309309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100090" y="309309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430161" y="309309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747403" y="309309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64645" y="309309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446032" y="3221370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439315" y="3631518"/>
            <a:ext cx="0" cy="138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446032" y="4134618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439315" y="4439034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433203" y="4730622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 Box 27"/>
          <p:cNvSpPr txBox="1"/>
          <p:nvPr/>
        </p:nvSpPr>
        <p:spPr>
          <a:xfrm>
            <a:off x="4229100" y="4972050"/>
            <a:ext cx="342900" cy="3429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effectLst/>
                <a:latin typeface="Cambria Math"/>
                <a:ea typeface="ＭＳ 明朝"/>
              </a:rPr>
              <a:t>Q1</a:t>
            </a:r>
          </a:p>
        </p:txBody>
      </p:sp>
      <p:sp>
        <p:nvSpPr>
          <p:cNvPr id="23" name="Text Box 28"/>
          <p:cNvSpPr txBox="1"/>
          <p:nvPr/>
        </p:nvSpPr>
        <p:spPr>
          <a:xfrm>
            <a:off x="2286000" y="2760714"/>
            <a:ext cx="342900" cy="3429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effectLst/>
                <a:latin typeface="Cambria Math"/>
                <a:ea typeface="ＭＳ 明朝"/>
              </a:rPr>
              <a:t>P1</a:t>
            </a:r>
          </a:p>
        </p:txBody>
      </p:sp>
      <p:sp>
        <p:nvSpPr>
          <p:cNvPr id="24" name="Right Arrow 23"/>
          <p:cNvSpPr/>
          <p:nvPr/>
        </p:nvSpPr>
        <p:spPr>
          <a:xfrm>
            <a:off x="5502717" y="2686510"/>
            <a:ext cx="457200" cy="2286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3011091" y="4066638"/>
            <a:ext cx="457200" cy="2286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4679443" y="355984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364663" y="355984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064738" y="355984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290977" y="356374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983081" y="356374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675185" y="356619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4439315" y="3966318"/>
            <a:ext cx="0" cy="1003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4983304" y="3631517"/>
            <a:ext cx="0" cy="1015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4983304" y="3812933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4983304" y="4094598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4983304" y="4389642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4983304" y="4684686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990850" y="2391382"/>
            <a:ext cx="304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</a:rPr>
              <a:t>A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903783" y="3210164"/>
            <a:ext cx="3530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</a:t>
            </a:r>
            <a:endParaRPr lang="en-US" sz="1200" dirty="0"/>
          </a:p>
        </p:txBody>
      </p:sp>
      <p:sp>
        <p:nvSpPr>
          <p:cNvPr id="48" name="TextBox 47"/>
          <p:cNvSpPr txBox="1"/>
          <p:nvPr/>
        </p:nvSpPr>
        <p:spPr>
          <a:xfrm>
            <a:off x="2675185" y="3631517"/>
            <a:ext cx="2937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3560507" y="3770016"/>
            <a:ext cx="3165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</a:t>
            </a:r>
            <a:endParaRPr lang="en-US" sz="1200" dirty="0"/>
          </a:p>
        </p:txBody>
      </p:sp>
      <p:sp>
        <p:nvSpPr>
          <p:cNvPr id="50" name="TextBox 49"/>
          <p:cNvSpPr txBox="1"/>
          <p:nvPr/>
        </p:nvSpPr>
        <p:spPr>
          <a:xfrm>
            <a:off x="4116054" y="3286496"/>
            <a:ext cx="2914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</a:t>
            </a:r>
            <a:endParaRPr lang="en-US" sz="1200" dirty="0"/>
          </a:p>
        </p:txBody>
      </p:sp>
      <p:sp>
        <p:nvSpPr>
          <p:cNvPr id="51" name="TextBox 50"/>
          <p:cNvSpPr txBox="1"/>
          <p:nvPr/>
        </p:nvSpPr>
        <p:spPr>
          <a:xfrm>
            <a:off x="4489794" y="3286496"/>
            <a:ext cx="2830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</a:t>
            </a:r>
            <a:endParaRPr lang="en-US" sz="1200" dirty="0"/>
          </a:p>
        </p:txBody>
      </p:sp>
      <p:sp>
        <p:nvSpPr>
          <p:cNvPr id="53" name="TextBox 52"/>
          <p:cNvSpPr txBox="1"/>
          <p:nvPr/>
        </p:nvSpPr>
        <p:spPr>
          <a:xfrm>
            <a:off x="4407545" y="3518927"/>
            <a:ext cx="3021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</a:t>
            </a:r>
            <a:endParaRPr lang="en-US" sz="1200" dirty="0"/>
          </a:p>
        </p:txBody>
      </p:sp>
      <p:cxnSp>
        <p:nvCxnSpPr>
          <p:cNvPr id="69" name="Straight Connector 68"/>
          <p:cNvCxnSpPr/>
          <p:nvPr/>
        </p:nvCxnSpPr>
        <p:spPr>
          <a:xfrm>
            <a:off x="3771900" y="3562307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2664750" y="3090872"/>
            <a:ext cx="489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 Box 27"/>
          <p:cNvSpPr txBox="1"/>
          <p:nvPr/>
        </p:nvSpPr>
        <p:spPr>
          <a:xfrm>
            <a:off x="4811854" y="4976718"/>
            <a:ext cx="342900" cy="468421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i="1" dirty="0" smtClean="0">
                <a:effectLst/>
                <a:latin typeface="Cambria Math"/>
                <a:ea typeface="ＭＳ 明朝"/>
              </a:rPr>
              <a:t>Q2</a:t>
            </a:r>
          </a:p>
        </p:txBody>
      </p:sp>
      <p:sp>
        <p:nvSpPr>
          <p:cNvPr id="75" name="Text Box 28"/>
          <p:cNvSpPr txBox="1"/>
          <p:nvPr/>
        </p:nvSpPr>
        <p:spPr>
          <a:xfrm>
            <a:off x="2266950" y="3388398"/>
            <a:ext cx="342900" cy="3429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i="1" dirty="0" smtClean="0">
                <a:effectLst/>
                <a:latin typeface="Cambria Math"/>
                <a:ea typeface="ＭＳ 明朝"/>
              </a:rPr>
              <a:t>P2</a:t>
            </a:r>
            <a:endParaRPr lang="en-US" sz="1200" i="1" dirty="0">
              <a:effectLst/>
              <a:latin typeface="Cambria Math"/>
              <a:ea typeface="ＭＳ 明朝"/>
            </a:endParaRPr>
          </a:p>
        </p:txBody>
      </p:sp>
      <p:sp>
        <p:nvSpPr>
          <p:cNvPr id="77" name="Text Box 12"/>
          <p:cNvSpPr txBox="1"/>
          <p:nvPr/>
        </p:nvSpPr>
        <p:spPr>
          <a:xfrm>
            <a:off x="6516261" y="4667634"/>
            <a:ext cx="457200" cy="3429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i="1">
                <a:effectLst/>
                <a:latin typeface="Cambria Math"/>
                <a:ea typeface="ＭＳ 明朝"/>
              </a:rPr>
              <a:t>D1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356282" y="987732"/>
            <a:ext cx="3211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Change in Cost of Production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1083511" y="5831517"/>
            <a:ext cx="6976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When the supply curve shifts outward, producer surplus increases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007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>
            <a:off x="2628900" y="1543050"/>
            <a:ext cx="0" cy="3429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2628900" y="4972050"/>
            <a:ext cx="434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628900" y="2057400"/>
            <a:ext cx="3771900" cy="20459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628900" y="1543050"/>
            <a:ext cx="4000500" cy="3429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628900" y="2514226"/>
            <a:ext cx="2874823" cy="24578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693045" y="309309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984629" y="309309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430161" y="309309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747403" y="309309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064645" y="309309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4446032" y="3221370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4446032" y="4134618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4439315" y="4439034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4433203" y="4730622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4439315" y="3863694"/>
            <a:ext cx="0" cy="1003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4444484" y="3553362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990850" y="2391382"/>
            <a:ext cx="304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</a:t>
            </a:r>
            <a:endParaRPr lang="en-US" sz="1200" dirty="0" smtClean="0"/>
          </a:p>
        </p:txBody>
      </p:sp>
      <p:sp>
        <p:nvSpPr>
          <p:cNvPr id="39" name="TextBox 38"/>
          <p:cNvSpPr txBox="1"/>
          <p:nvPr/>
        </p:nvSpPr>
        <p:spPr>
          <a:xfrm>
            <a:off x="2628900" y="2816091"/>
            <a:ext cx="3530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</a:t>
            </a:r>
            <a:endParaRPr lang="en-US" sz="1200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3435579" y="3476394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127683" y="3476394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845445" y="3476394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653010" y="3476394"/>
            <a:ext cx="1282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3750170" y="3577482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3750170" y="3885354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3750170" y="4206054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3750170" y="4526754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 flipV="1">
            <a:off x="3747403" y="4832094"/>
            <a:ext cx="2767" cy="1271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774760" y="3199395"/>
            <a:ext cx="2937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</a:t>
            </a:r>
            <a:endParaRPr lang="en-US" sz="1200" dirty="0"/>
          </a:p>
        </p:txBody>
      </p:sp>
      <p:sp>
        <p:nvSpPr>
          <p:cNvPr id="60" name="TextBox 59"/>
          <p:cNvSpPr txBox="1"/>
          <p:nvPr/>
        </p:nvSpPr>
        <p:spPr>
          <a:xfrm>
            <a:off x="2706744" y="3608355"/>
            <a:ext cx="3165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</a:t>
            </a:r>
            <a:endParaRPr lang="en-US" sz="1200" dirty="0"/>
          </a:p>
        </p:txBody>
      </p:sp>
      <p:sp>
        <p:nvSpPr>
          <p:cNvPr id="61" name="TextBox 60"/>
          <p:cNvSpPr txBox="1"/>
          <p:nvPr/>
        </p:nvSpPr>
        <p:spPr>
          <a:xfrm>
            <a:off x="3658761" y="3118839"/>
            <a:ext cx="2914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</a:t>
            </a:r>
            <a:endParaRPr lang="en-US" sz="1200" dirty="0"/>
          </a:p>
        </p:txBody>
      </p:sp>
      <p:sp>
        <p:nvSpPr>
          <p:cNvPr id="63" name="Right Arrow 62"/>
          <p:cNvSpPr/>
          <p:nvPr/>
        </p:nvSpPr>
        <p:spPr>
          <a:xfrm rot="10800000">
            <a:off x="5275123" y="4298154"/>
            <a:ext cx="457200" cy="2286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4" name="Right Arrow 63"/>
          <p:cNvSpPr/>
          <p:nvPr/>
        </p:nvSpPr>
        <p:spPr>
          <a:xfrm rot="10800000">
            <a:off x="3356283" y="2701791"/>
            <a:ext cx="457200" cy="2286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5" name="Text Box 27"/>
          <p:cNvSpPr txBox="1"/>
          <p:nvPr/>
        </p:nvSpPr>
        <p:spPr>
          <a:xfrm>
            <a:off x="4229100" y="4972050"/>
            <a:ext cx="342900" cy="3429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effectLst/>
                <a:latin typeface="Cambria Math"/>
                <a:ea typeface="ＭＳ 明朝"/>
              </a:rPr>
              <a:t>Q1</a:t>
            </a:r>
          </a:p>
        </p:txBody>
      </p:sp>
      <p:sp>
        <p:nvSpPr>
          <p:cNvPr id="66" name="Text Box 27"/>
          <p:cNvSpPr txBox="1"/>
          <p:nvPr/>
        </p:nvSpPr>
        <p:spPr>
          <a:xfrm>
            <a:off x="3575953" y="4959222"/>
            <a:ext cx="342900" cy="468421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i="1" dirty="0" smtClean="0">
                <a:effectLst/>
                <a:latin typeface="Cambria Math"/>
                <a:ea typeface="ＭＳ 明朝"/>
              </a:rPr>
              <a:t>Q2</a:t>
            </a:r>
          </a:p>
        </p:txBody>
      </p:sp>
      <p:sp>
        <p:nvSpPr>
          <p:cNvPr id="67" name="Text Box 28"/>
          <p:cNvSpPr txBox="1"/>
          <p:nvPr/>
        </p:nvSpPr>
        <p:spPr>
          <a:xfrm>
            <a:off x="2286000" y="2888994"/>
            <a:ext cx="342900" cy="3429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effectLst/>
                <a:latin typeface="Cambria Math"/>
                <a:ea typeface="ＭＳ 明朝"/>
              </a:rPr>
              <a:t>P1</a:t>
            </a:r>
          </a:p>
        </p:txBody>
      </p:sp>
      <p:sp>
        <p:nvSpPr>
          <p:cNvPr id="68" name="Text Box 28"/>
          <p:cNvSpPr txBox="1"/>
          <p:nvPr/>
        </p:nvSpPr>
        <p:spPr>
          <a:xfrm>
            <a:off x="2266950" y="3388398"/>
            <a:ext cx="342900" cy="3429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i="1" dirty="0" smtClean="0">
                <a:effectLst/>
                <a:latin typeface="Cambria Math"/>
                <a:ea typeface="ＭＳ 明朝"/>
              </a:rPr>
              <a:t>P2</a:t>
            </a:r>
            <a:endParaRPr lang="en-US" sz="1200" i="1" dirty="0">
              <a:effectLst/>
              <a:latin typeface="Cambria Math"/>
              <a:ea typeface="ＭＳ 明朝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356282" y="987732"/>
            <a:ext cx="3032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Change in Consumer Tastes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1083511" y="5831517"/>
            <a:ext cx="7024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When the demand curve shifts inward, producer surplus decreases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610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628900" y="1543050"/>
            <a:ext cx="0" cy="3429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2628900" y="4972050"/>
            <a:ext cx="434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628900" y="2057400"/>
            <a:ext cx="3771900" cy="20459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634376" y="2514600"/>
            <a:ext cx="4339085" cy="23109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628900" y="1543050"/>
            <a:ext cx="4000500" cy="3429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808506" y="309309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11681" y="3090872"/>
            <a:ext cx="142667" cy="22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30161" y="309309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747403" y="309309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064645" y="309309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446032" y="3221370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433203" y="4250070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426486" y="4541658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 Box 28"/>
          <p:cNvSpPr txBox="1"/>
          <p:nvPr/>
        </p:nvSpPr>
        <p:spPr>
          <a:xfrm>
            <a:off x="2286000" y="2760714"/>
            <a:ext cx="342900" cy="3429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effectLst/>
                <a:latin typeface="Cambria Math"/>
                <a:ea typeface="ＭＳ 明朝"/>
              </a:rPr>
              <a:t>P1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4064738" y="355984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290977" y="356374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983081" y="356374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675185" y="356619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4439315" y="3966318"/>
            <a:ext cx="0" cy="1003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983304" y="3631517"/>
            <a:ext cx="0" cy="1015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4983304" y="3812933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4983304" y="4094598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4983304" y="4363986"/>
            <a:ext cx="0" cy="190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983304" y="4684686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771900" y="3562307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664750" y="3090872"/>
            <a:ext cx="489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4439315" y="3631518"/>
            <a:ext cx="0" cy="138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601657" y="3175580"/>
            <a:ext cx="2914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</a:t>
            </a:r>
            <a:endParaRPr lang="en-US" sz="1200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4679443" y="355984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369999" y="3558312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990850" y="2391382"/>
            <a:ext cx="304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</a:t>
            </a:r>
            <a:endParaRPr lang="en-US" sz="1200" dirty="0" smtClean="0"/>
          </a:p>
        </p:txBody>
      </p:sp>
      <p:sp>
        <p:nvSpPr>
          <p:cNvPr id="40" name="TextBox 39"/>
          <p:cNvSpPr txBox="1"/>
          <p:nvPr/>
        </p:nvSpPr>
        <p:spPr>
          <a:xfrm>
            <a:off x="2628900" y="2826615"/>
            <a:ext cx="3530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</a:t>
            </a:r>
            <a:endParaRPr lang="en-US" sz="1200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2653010" y="2668381"/>
            <a:ext cx="2760910" cy="23036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3686025" y="3590310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3686025" y="3911010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3686025" y="4347162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3686025" y="4667862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4424938" y="4837086"/>
            <a:ext cx="0" cy="1003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Right Arrow 55"/>
          <p:cNvSpPr/>
          <p:nvPr/>
        </p:nvSpPr>
        <p:spPr>
          <a:xfrm rot="10800000">
            <a:off x="5275123" y="4298154"/>
            <a:ext cx="457200" cy="2286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7" name="Right Arrow 56"/>
          <p:cNvSpPr/>
          <p:nvPr/>
        </p:nvSpPr>
        <p:spPr>
          <a:xfrm rot="10800000">
            <a:off x="3356283" y="2701791"/>
            <a:ext cx="457200" cy="2286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8" name="Right Arrow 57"/>
          <p:cNvSpPr/>
          <p:nvPr/>
        </p:nvSpPr>
        <p:spPr>
          <a:xfrm>
            <a:off x="5502717" y="2686510"/>
            <a:ext cx="457200" cy="2286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9" name="Right Arrow 58"/>
          <p:cNvSpPr/>
          <p:nvPr/>
        </p:nvSpPr>
        <p:spPr>
          <a:xfrm>
            <a:off x="3011091" y="4066638"/>
            <a:ext cx="457200" cy="2286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2756900" y="3221370"/>
            <a:ext cx="2937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</a:t>
            </a:r>
            <a:endParaRPr lang="en-US" sz="1200" dirty="0"/>
          </a:p>
        </p:txBody>
      </p:sp>
      <p:sp>
        <p:nvSpPr>
          <p:cNvPr id="61" name="TextBox 60"/>
          <p:cNvSpPr txBox="1"/>
          <p:nvPr/>
        </p:nvSpPr>
        <p:spPr>
          <a:xfrm>
            <a:off x="2706744" y="3608355"/>
            <a:ext cx="3165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</a:t>
            </a:r>
            <a:endParaRPr lang="en-US" sz="1200" dirty="0"/>
          </a:p>
        </p:txBody>
      </p:sp>
      <p:sp>
        <p:nvSpPr>
          <p:cNvPr id="62" name="Text Box 27"/>
          <p:cNvSpPr txBox="1"/>
          <p:nvPr/>
        </p:nvSpPr>
        <p:spPr>
          <a:xfrm>
            <a:off x="4811854" y="4976718"/>
            <a:ext cx="342900" cy="468421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i="1" dirty="0" smtClean="0">
                <a:effectLst/>
                <a:latin typeface="Cambria Math"/>
                <a:ea typeface="ＭＳ 明朝"/>
              </a:rPr>
              <a:t>Q2</a:t>
            </a:r>
          </a:p>
        </p:txBody>
      </p:sp>
      <p:sp>
        <p:nvSpPr>
          <p:cNvPr id="63" name="Text Box 27"/>
          <p:cNvSpPr txBox="1"/>
          <p:nvPr/>
        </p:nvSpPr>
        <p:spPr>
          <a:xfrm>
            <a:off x="4229100" y="4972050"/>
            <a:ext cx="342900" cy="3429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effectLst/>
                <a:latin typeface="Cambria Math"/>
                <a:ea typeface="ＭＳ 明朝"/>
              </a:rPr>
              <a:t>Q1</a:t>
            </a:r>
          </a:p>
        </p:txBody>
      </p:sp>
      <p:sp>
        <p:nvSpPr>
          <p:cNvPr id="64" name="Text Box 27"/>
          <p:cNvSpPr txBox="1"/>
          <p:nvPr/>
        </p:nvSpPr>
        <p:spPr>
          <a:xfrm>
            <a:off x="3575953" y="4959222"/>
            <a:ext cx="342900" cy="468421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i="1" dirty="0" smtClean="0">
                <a:effectLst/>
                <a:latin typeface="Cambria Math"/>
                <a:ea typeface="ＭＳ 明朝"/>
              </a:rPr>
              <a:t>Q3</a:t>
            </a:r>
          </a:p>
        </p:txBody>
      </p:sp>
      <p:sp>
        <p:nvSpPr>
          <p:cNvPr id="65" name="Text Box 28"/>
          <p:cNvSpPr txBox="1"/>
          <p:nvPr/>
        </p:nvSpPr>
        <p:spPr>
          <a:xfrm>
            <a:off x="2266950" y="3388398"/>
            <a:ext cx="342900" cy="3429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i="1" dirty="0" smtClean="0">
                <a:effectLst/>
                <a:latin typeface="Cambria Math"/>
                <a:ea typeface="ＭＳ 明朝"/>
              </a:rPr>
              <a:t>P2</a:t>
            </a:r>
            <a:endParaRPr lang="en-US" sz="1200" i="1" dirty="0">
              <a:effectLst/>
              <a:latin typeface="Cambria Math"/>
              <a:ea typeface="ＭＳ 明朝"/>
            </a:endParaRPr>
          </a:p>
        </p:txBody>
      </p:sp>
      <p:sp>
        <p:nvSpPr>
          <p:cNvPr id="66" name="Right Brace 65"/>
          <p:cNvSpPr/>
          <p:nvPr/>
        </p:nvSpPr>
        <p:spPr>
          <a:xfrm rot="5400000">
            <a:off x="4171950" y="5089514"/>
            <a:ext cx="342900" cy="1143000"/>
          </a:xfrm>
          <a:prstGeom prst="rightBrac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7" name="Text Box 54"/>
          <p:cNvSpPr txBox="1"/>
          <p:nvPr/>
        </p:nvSpPr>
        <p:spPr>
          <a:xfrm>
            <a:off x="3771900" y="5896604"/>
            <a:ext cx="1143000" cy="3429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>
                <a:effectLst/>
                <a:latin typeface="Times New Roman"/>
                <a:ea typeface="ＭＳ 明朝"/>
              </a:rPr>
              <a:t>Surplus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356282" y="987732"/>
            <a:ext cx="1762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Deflation Cycle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1059955" y="6239504"/>
            <a:ext cx="7484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deflation occurs, producer surplus decreases, consumer surplus increases, and total surplus decreases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1088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231</TotalTime>
  <Words>81</Words>
  <Application>Microsoft Macintosh PowerPoint</Application>
  <PresentationFormat>On-screen Show (4:3)</PresentationFormat>
  <Paragraphs>41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Executive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Miller</dc:creator>
  <cp:lastModifiedBy>Matt Miller</cp:lastModifiedBy>
  <cp:revision>8</cp:revision>
  <dcterms:created xsi:type="dcterms:W3CDTF">2016-09-12T23:54:08Z</dcterms:created>
  <dcterms:modified xsi:type="dcterms:W3CDTF">2016-09-13T03:45:24Z</dcterms:modified>
</cp:coreProperties>
</file>